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</p:sldMasterIdLst>
  <p:notesMasterIdLst>
    <p:notesMasterId r:id="rId27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8" r:id="rId18"/>
    <p:sldId id="274" r:id="rId19"/>
    <p:sldId id="276" r:id="rId20"/>
    <p:sldId id="277" r:id="rId21"/>
    <p:sldId id="269" r:id="rId22"/>
    <p:sldId id="275" r:id="rId23"/>
    <p:sldId id="270" r:id="rId24"/>
    <p:sldId id="282" r:id="rId25"/>
    <p:sldId id="281" r:id="rId2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0"/>
    <p:restoredTop sz="94611"/>
  </p:normalViewPr>
  <p:slideViewPr>
    <p:cSldViewPr snapToGrid="0" snapToObjects="1">
      <p:cViewPr varScale="1">
        <p:scale>
          <a:sx n="77" d="100"/>
          <a:sy n="77" d="100"/>
        </p:scale>
        <p:origin x="1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58018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4.jpeg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.png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.png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.png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4.jpeg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4.jpeg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.png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.png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.png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1511300"/>
            <a:ext cx="11430000" cy="381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5308600"/>
            <a:ext cx="11430000" cy="1447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70000" y="428625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1511300"/>
            <a:ext cx="11430000" cy="381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5308600"/>
            <a:ext cx="11430000" cy="1447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13"/>
          </p:nvPr>
        </p:nvSpPr>
        <p:spPr>
          <a:xfrm>
            <a:off x="2489200" y="889000"/>
            <a:ext cx="8051800" cy="60833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7188200"/>
            <a:ext cx="11430000" cy="127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8407400"/>
            <a:ext cx="11430000" cy="1041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300"/>
            <a:ext cx="386716" cy="431800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484788" y="1206500"/>
            <a:ext cx="5465912" cy="72771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57200" y="1244600"/>
            <a:ext cx="5600700" cy="34671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4851400"/>
            <a:ext cx="5600700" cy="3632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quarter" idx="13"/>
          </p:nvPr>
        </p:nvSpPr>
        <p:spPr>
          <a:xfrm>
            <a:off x="7556500" y="2933700"/>
            <a:ext cx="3987347" cy="5308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87400" y="2768600"/>
            <a:ext cx="5486400" cy="57150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2800"/>
              </a:spcBef>
              <a:buBlip>
                <a:blip r:embed="rId2"/>
              </a:buBlip>
              <a:defRPr sz="3000"/>
            </a:lvl1pPr>
            <a:lvl2pPr marL="685800" indent="-342900">
              <a:spcBef>
                <a:spcPts val="2800"/>
              </a:spcBef>
              <a:buBlip>
                <a:blip r:embed="rId2"/>
              </a:buBlip>
              <a:defRPr sz="3000"/>
            </a:lvl2pPr>
            <a:lvl3pPr marL="1028700" indent="-342900">
              <a:spcBef>
                <a:spcPts val="2800"/>
              </a:spcBef>
              <a:buBlip>
                <a:blip r:embed="rId2"/>
              </a:buBlip>
              <a:defRPr sz="3000"/>
            </a:lvl3pPr>
            <a:lvl4pPr marL="1371600" indent="-342900">
              <a:spcBef>
                <a:spcPts val="2800"/>
              </a:spcBef>
              <a:buBlip>
                <a:blip r:embed="rId2"/>
              </a:buBlip>
              <a:defRPr sz="3000"/>
            </a:lvl4pPr>
            <a:lvl5pPr marL="1714500" indent="-3429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13"/>
          </p:nvPr>
        </p:nvSpPr>
        <p:spPr>
          <a:xfrm>
            <a:off x="2489200" y="889000"/>
            <a:ext cx="8051800" cy="60833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7188200"/>
            <a:ext cx="11430000" cy="127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8407400"/>
            <a:ext cx="11430000" cy="1041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300"/>
            <a:ext cx="386716" cy="431800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3 -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idx="13"/>
          </p:nvPr>
        </p:nvSpPr>
        <p:spPr>
          <a:xfrm>
            <a:off x="787400" y="685800"/>
            <a:ext cx="6184900" cy="8229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645400" y="685800"/>
            <a:ext cx="4572000" cy="29845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quarter" idx="15"/>
          </p:nvPr>
        </p:nvSpPr>
        <p:spPr>
          <a:xfrm>
            <a:off x="7645400" y="4381500"/>
            <a:ext cx="4572000" cy="4546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70000" y="428625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1511300"/>
            <a:ext cx="11430000" cy="381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5308600"/>
            <a:ext cx="11430000" cy="1447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13"/>
          </p:nvPr>
        </p:nvSpPr>
        <p:spPr>
          <a:xfrm>
            <a:off x="2489200" y="889000"/>
            <a:ext cx="8051800" cy="60833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7188200"/>
            <a:ext cx="11430000" cy="127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8407400"/>
            <a:ext cx="11430000" cy="1041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300"/>
            <a:ext cx="386716" cy="431800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484788" y="1206500"/>
            <a:ext cx="5465912" cy="72771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57200" y="1244600"/>
            <a:ext cx="5600700" cy="34671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4851400"/>
            <a:ext cx="5600700" cy="3632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quarter" idx="13"/>
          </p:nvPr>
        </p:nvSpPr>
        <p:spPr>
          <a:xfrm>
            <a:off x="7556500" y="2933700"/>
            <a:ext cx="3987347" cy="5308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87400" y="2768600"/>
            <a:ext cx="5486400" cy="57150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2800"/>
              </a:spcBef>
              <a:buBlip>
                <a:blip r:embed="rId2"/>
              </a:buBlip>
              <a:defRPr sz="3000"/>
            </a:lvl1pPr>
            <a:lvl2pPr marL="685800" indent="-342900">
              <a:spcBef>
                <a:spcPts val="2800"/>
              </a:spcBef>
              <a:buBlip>
                <a:blip r:embed="rId2"/>
              </a:buBlip>
              <a:defRPr sz="3000"/>
            </a:lvl2pPr>
            <a:lvl3pPr marL="1028700" indent="-342900">
              <a:spcBef>
                <a:spcPts val="2800"/>
              </a:spcBef>
              <a:buBlip>
                <a:blip r:embed="rId2"/>
              </a:buBlip>
              <a:defRPr sz="3000"/>
            </a:lvl3pPr>
            <a:lvl4pPr marL="1371600" indent="-342900">
              <a:spcBef>
                <a:spcPts val="2800"/>
              </a:spcBef>
              <a:buBlip>
                <a:blip r:embed="rId2"/>
              </a:buBlip>
              <a:defRPr sz="3000"/>
            </a:lvl4pPr>
            <a:lvl5pPr marL="1714500" indent="-3429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3 -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idx="13"/>
          </p:nvPr>
        </p:nvSpPr>
        <p:spPr>
          <a:xfrm>
            <a:off x="787400" y="685800"/>
            <a:ext cx="6184900" cy="8229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645400" y="685800"/>
            <a:ext cx="4572000" cy="29845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quarter" idx="15"/>
          </p:nvPr>
        </p:nvSpPr>
        <p:spPr>
          <a:xfrm>
            <a:off x="7645400" y="4381500"/>
            <a:ext cx="4572000" cy="4546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70000" y="428625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1511300"/>
            <a:ext cx="11430000" cy="381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5308600"/>
            <a:ext cx="11430000" cy="1447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13"/>
          </p:nvPr>
        </p:nvSpPr>
        <p:spPr>
          <a:xfrm>
            <a:off x="2489200" y="889000"/>
            <a:ext cx="8051800" cy="60833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7188200"/>
            <a:ext cx="11430000" cy="127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8407400"/>
            <a:ext cx="11430000" cy="1041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300"/>
            <a:ext cx="386716" cy="431800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484788" y="1206500"/>
            <a:ext cx="5465912" cy="72771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57200" y="1244600"/>
            <a:ext cx="5600700" cy="34671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4851400"/>
            <a:ext cx="5600700" cy="3632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484788" y="1206500"/>
            <a:ext cx="5465912" cy="72771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57200" y="1244600"/>
            <a:ext cx="5600700" cy="34671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4851400"/>
            <a:ext cx="5600700" cy="3632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quarter" idx="13"/>
          </p:nvPr>
        </p:nvSpPr>
        <p:spPr>
          <a:xfrm>
            <a:off x="7556500" y="2933700"/>
            <a:ext cx="3987347" cy="5308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87400" y="2768600"/>
            <a:ext cx="5486400" cy="57150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2800"/>
              </a:spcBef>
              <a:buBlip>
                <a:blip r:embed="rId2"/>
              </a:buBlip>
              <a:defRPr sz="3000"/>
            </a:lvl1pPr>
            <a:lvl2pPr marL="685800" indent="-342900">
              <a:spcBef>
                <a:spcPts val="2800"/>
              </a:spcBef>
              <a:buBlip>
                <a:blip r:embed="rId2"/>
              </a:buBlip>
              <a:defRPr sz="3000"/>
            </a:lvl2pPr>
            <a:lvl3pPr marL="1028700" indent="-342900">
              <a:spcBef>
                <a:spcPts val="2800"/>
              </a:spcBef>
              <a:buBlip>
                <a:blip r:embed="rId2"/>
              </a:buBlip>
              <a:defRPr sz="3000"/>
            </a:lvl3pPr>
            <a:lvl4pPr marL="1371600" indent="-342900">
              <a:spcBef>
                <a:spcPts val="2800"/>
              </a:spcBef>
              <a:buBlip>
                <a:blip r:embed="rId2"/>
              </a:buBlip>
              <a:defRPr sz="3000"/>
            </a:lvl4pPr>
            <a:lvl5pPr marL="1714500" indent="-3429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3 -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idx="13"/>
          </p:nvPr>
        </p:nvSpPr>
        <p:spPr>
          <a:xfrm>
            <a:off x="787400" y="685800"/>
            <a:ext cx="6184900" cy="8229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645400" y="685800"/>
            <a:ext cx="4572000" cy="29845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quarter" idx="15"/>
          </p:nvPr>
        </p:nvSpPr>
        <p:spPr>
          <a:xfrm>
            <a:off x="7645400" y="4381500"/>
            <a:ext cx="4572000" cy="4546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70000" y="428625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1511300"/>
            <a:ext cx="11430000" cy="381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5308600"/>
            <a:ext cx="11430000" cy="1447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13"/>
          </p:nvPr>
        </p:nvSpPr>
        <p:spPr>
          <a:xfrm>
            <a:off x="2489200" y="889000"/>
            <a:ext cx="8051800" cy="60833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7188200"/>
            <a:ext cx="11430000" cy="127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8407400"/>
            <a:ext cx="11430000" cy="1041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300"/>
            <a:ext cx="386716" cy="431800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484788" y="1206500"/>
            <a:ext cx="5465912" cy="72771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57200" y="1244600"/>
            <a:ext cx="5600700" cy="34671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4851400"/>
            <a:ext cx="5600700" cy="3632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quarter" idx="13"/>
          </p:nvPr>
        </p:nvSpPr>
        <p:spPr>
          <a:xfrm>
            <a:off x="7556500" y="2933700"/>
            <a:ext cx="3987347" cy="5308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87400" y="2768600"/>
            <a:ext cx="5486400" cy="57150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2800"/>
              </a:spcBef>
              <a:buBlip>
                <a:blip r:embed="rId2"/>
              </a:buBlip>
              <a:defRPr sz="3000"/>
            </a:lvl1pPr>
            <a:lvl2pPr marL="685800" indent="-342900">
              <a:spcBef>
                <a:spcPts val="2800"/>
              </a:spcBef>
              <a:buBlip>
                <a:blip r:embed="rId2"/>
              </a:buBlip>
              <a:defRPr sz="3000"/>
            </a:lvl2pPr>
            <a:lvl3pPr marL="1028700" indent="-342900">
              <a:spcBef>
                <a:spcPts val="2800"/>
              </a:spcBef>
              <a:buBlip>
                <a:blip r:embed="rId2"/>
              </a:buBlip>
              <a:defRPr sz="3000"/>
            </a:lvl3pPr>
            <a:lvl4pPr marL="1371600" indent="-342900">
              <a:spcBef>
                <a:spcPts val="2800"/>
              </a:spcBef>
              <a:buBlip>
                <a:blip r:embed="rId2"/>
              </a:buBlip>
              <a:defRPr sz="3000"/>
            </a:lvl4pPr>
            <a:lvl5pPr marL="1714500" indent="-3429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3 -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idx="13"/>
          </p:nvPr>
        </p:nvSpPr>
        <p:spPr>
          <a:xfrm>
            <a:off x="787400" y="685800"/>
            <a:ext cx="6184900" cy="8229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645400" y="685800"/>
            <a:ext cx="4572000" cy="29845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quarter" idx="15"/>
          </p:nvPr>
        </p:nvSpPr>
        <p:spPr>
          <a:xfrm>
            <a:off x="7645400" y="4381500"/>
            <a:ext cx="4572000" cy="4546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70000" y="428625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1511300"/>
            <a:ext cx="11430000" cy="381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5308600"/>
            <a:ext cx="11430000" cy="1447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13"/>
          </p:nvPr>
        </p:nvSpPr>
        <p:spPr>
          <a:xfrm>
            <a:off x="2489200" y="889000"/>
            <a:ext cx="8051800" cy="60833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7188200"/>
            <a:ext cx="11430000" cy="1270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87400" y="8407400"/>
            <a:ext cx="11430000" cy="1041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300"/>
            <a:ext cx="386716" cy="431800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484788" y="1206500"/>
            <a:ext cx="5465912" cy="72771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57200" y="1244600"/>
            <a:ext cx="5600700" cy="34671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4851400"/>
            <a:ext cx="5600700" cy="3632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quarter" idx="13"/>
          </p:nvPr>
        </p:nvSpPr>
        <p:spPr>
          <a:xfrm>
            <a:off x="7556500" y="2933700"/>
            <a:ext cx="3987347" cy="5308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87400" y="2768600"/>
            <a:ext cx="5486400" cy="57150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2800"/>
              </a:spcBef>
              <a:buBlip>
                <a:blip r:embed="rId2"/>
              </a:buBlip>
              <a:defRPr sz="3000"/>
            </a:lvl1pPr>
            <a:lvl2pPr marL="685800" indent="-342900">
              <a:spcBef>
                <a:spcPts val="2800"/>
              </a:spcBef>
              <a:buBlip>
                <a:blip r:embed="rId2"/>
              </a:buBlip>
              <a:defRPr sz="3000"/>
            </a:lvl2pPr>
            <a:lvl3pPr marL="1028700" indent="-342900">
              <a:spcBef>
                <a:spcPts val="2800"/>
              </a:spcBef>
              <a:buBlip>
                <a:blip r:embed="rId2"/>
              </a:buBlip>
              <a:defRPr sz="3000"/>
            </a:lvl3pPr>
            <a:lvl4pPr marL="1371600" indent="-342900">
              <a:spcBef>
                <a:spcPts val="2800"/>
              </a:spcBef>
              <a:buBlip>
                <a:blip r:embed="rId2"/>
              </a:buBlip>
              <a:defRPr sz="3000"/>
            </a:lvl4pPr>
            <a:lvl5pPr marL="1714500" indent="-3429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3 -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idx="13"/>
          </p:nvPr>
        </p:nvSpPr>
        <p:spPr>
          <a:xfrm>
            <a:off x="787400" y="685800"/>
            <a:ext cx="6184900" cy="8229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645400" y="685800"/>
            <a:ext cx="4572000" cy="29845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quarter" idx="15"/>
          </p:nvPr>
        </p:nvSpPr>
        <p:spPr>
          <a:xfrm>
            <a:off x="7645400" y="4381500"/>
            <a:ext cx="4572000" cy="4546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quarter" idx="13"/>
          </p:nvPr>
        </p:nvSpPr>
        <p:spPr>
          <a:xfrm>
            <a:off x="7556500" y="2933700"/>
            <a:ext cx="3987347" cy="5308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87400" y="2768600"/>
            <a:ext cx="5486400" cy="57150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2800"/>
              </a:spcBef>
              <a:buBlip>
                <a:blip r:embed="rId2"/>
              </a:buBlip>
              <a:defRPr sz="3000"/>
            </a:lvl1pPr>
            <a:lvl2pPr marL="685800" indent="-342900">
              <a:spcBef>
                <a:spcPts val="2800"/>
              </a:spcBef>
              <a:buBlip>
                <a:blip r:embed="rId2"/>
              </a:buBlip>
              <a:defRPr sz="3000"/>
            </a:lvl2pPr>
            <a:lvl3pPr marL="1028700" indent="-342900">
              <a:spcBef>
                <a:spcPts val="2800"/>
              </a:spcBef>
              <a:buBlip>
                <a:blip r:embed="rId2"/>
              </a:buBlip>
              <a:defRPr sz="3000"/>
            </a:lvl3pPr>
            <a:lvl4pPr marL="1371600" indent="-342900">
              <a:spcBef>
                <a:spcPts val="2800"/>
              </a:spcBef>
              <a:buBlip>
                <a:blip r:embed="rId2"/>
              </a:buBlip>
              <a:defRPr sz="3000"/>
            </a:lvl4pPr>
            <a:lvl5pPr marL="1714500" indent="-3429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70000" y="428625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3 -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idx="13"/>
          </p:nvPr>
        </p:nvSpPr>
        <p:spPr>
          <a:xfrm>
            <a:off x="787400" y="685800"/>
            <a:ext cx="6184900" cy="8229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645400" y="685800"/>
            <a:ext cx="4572000" cy="29845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quarter" idx="15"/>
          </p:nvPr>
        </p:nvSpPr>
        <p:spPr>
          <a:xfrm>
            <a:off x="7645400" y="4381500"/>
            <a:ext cx="4572000" cy="4546600"/>
          </a:xfrm>
          <a:prstGeom prst="rect">
            <a:avLst/>
          </a:prstGeom>
          <a:ln w="9525">
            <a:round/>
          </a:ln>
          <a:effectLst>
            <a:outerShdw blurRad="63500" dist="38100" dir="5400000" rotWithShape="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8.xml"/><Relationship Id="rId13" Type="http://schemas.openxmlformats.org/officeDocument/2006/relationships/theme" Target="../theme/theme4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6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0.xml"/><Relationship Id="rId13" Type="http://schemas.openxmlformats.org/officeDocument/2006/relationships/theme" Target="../theme/theme5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49.xml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5.xml"/><Relationship Id="rId8" Type="http://schemas.openxmlformats.org/officeDocument/2006/relationships/slideLayout" Target="../slideLayouts/slideLayout56.xml"/><Relationship Id="rId9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8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2.xml"/><Relationship Id="rId13" Type="http://schemas.openxmlformats.org/officeDocument/2006/relationships/theme" Target="../theme/theme6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slideLayout" Target="../slideLayouts/slideLayout67.xml"/><Relationship Id="rId8" Type="http://schemas.openxmlformats.org/officeDocument/2006/relationships/slideLayout" Target="../slideLayouts/slideLayout68.xml"/><Relationship Id="rId9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787400" y="1257300"/>
            <a:ext cx="11430000" cy="7239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299"/>
            <a:ext cx="386716" cy="431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9pPr>
    </p:titleStyle>
    <p:bodyStyle>
      <a:lvl1pPr marL="3937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1pPr>
      <a:lvl2pPr marL="7874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2pPr>
      <a:lvl3pPr marL="11811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3pPr>
      <a:lvl4pPr marL="15748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4pPr>
      <a:lvl5pPr marL="19685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5pPr>
      <a:lvl6pPr marL="23622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6pPr>
      <a:lvl7pPr marL="27559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7pPr>
      <a:lvl8pPr marL="31496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8pPr>
      <a:lvl9pPr marL="35433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787400" y="1257300"/>
            <a:ext cx="11430000" cy="7239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299"/>
            <a:ext cx="386716" cy="431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9pPr>
    </p:titleStyle>
    <p:bodyStyle>
      <a:lvl1pPr marL="3937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1pPr>
      <a:lvl2pPr marL="7874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2pPr>
      <a:lvl3pPr marL="11811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3pPr>
      <a:lvl4pPr marL="15748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4pPr>
      <a:lvl5pPr marL="19685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5pPr>
      <a:lvl6pPr marL="23622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6pPr>
      <a:lvl7pPr marL="27559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7pPr>
      <a:lvl8pPr marL="31496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8pPr>
      <a:lvl9pPr marL="35433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787400" y="1257300"/>
            <a:ext cx="11430000" cy="7239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299"/>
            <a:ext cx="386716" cy="431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9pPr>
    </p:titleStyle>
    <p:bodyStyle>
      <a:lvl1pPr marL="3937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1pPr>
      <a:lvl2pPr marL="7874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2pPr>
      <a:lvl3pPr marL="11811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3pPr>
      <a:lvl4pPr marL="15748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4pPr>
      <a:lvl5pPr marL="19685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5pPr>
      <a:lvl6pPr marL="23622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6pPr>
      <a:lvl7pPr marL="27559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7pPr>
      <a:lvl8pPr marL="31496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8pPr>
      <a:lvl9pPr marL="35433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787400" y="1257300"/>
            <a:ext cx="11430000" cy="7239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299"/>
            <a:ext cx="386716" cy="431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9pPr>
    </p:titleStyle>
    <p:bodyStyle>
      <a:lvl1pPr marL="3937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1pPr>
      <a:lvl2pPr marL="7874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2pPr>
      <a:lvl3pPr marL="11811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3pPr>
      <a:lvl4pPr marL="15748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4pPr>
      <a:lvl5pPr marL="19685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5pPr>
      <a:lvl6pPr marL="23622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6pPr>
      <a:lvl7pPr marL="27559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7pPr>
      <a:lvl8pPr marL="31496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8pPr>
      <a:lvl9pPr marL="35433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787400" y="1257300"/>
            <a:ext cx="11430000" cy="7239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299"/>
            <a:ext cx="386716" cy="431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9pPr>
    </p:titleStyle>
    <p:bodyStyle>
      <a:lvl1pPr marL="3937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1pPr>
      <a:lvl2pPr marL="7874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2pPr>
      <a:lvl3pPr marL="11811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3pPr>
      <a:lvl4pPr marL="15748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4pPr>
      <a:lvl5pPr marL="19685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5pPr>
      <a:lvl6pPr marL="23622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6pPr>
      <a:lvl7pPr marL="27559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7pPr>
      <a:lvl8pPr marL="31496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8pPr>
      <a:lvl9pPr marL="35433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787400" y="1257300"/>
            <a:ext cx="11430000" cy="7239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2692" y="9131299"/>
            <a:ext cx="386716" cy="431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800" b="0" i="0" u="none" strike="noStrike" cap="none" spc="0" baseline="0">
          <a:ln>
            <a:noFill/>
          </a:ln>
          <a:solidFill>
            <a:srgbClr val="767367"/>
          </a:solidFill>
          <a:effectLst>
            <a:outerShdw blurRad="63500" dist="12700" dir="5400000" rotWithShape="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9pPr>
    </p:titleStyle>
    <p:bodyStyle>
      <a:lvl1pPr marL="3937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1pPr>
      <a:lvl2pPr marL="7874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2pPr>
      <a:lvl3pPr marL="11811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3pPr>
      <a:lvl4pPr marL="15748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4pPr>
      <a:lvl5pPr marL="19685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5pPr>
      <a:lvl6pPr marL="23622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6pPr>
      <a:lvl7pPr marL="27559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7pPr>
      <a:lvl8pPr marL="31496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8pPr>
      <a:lvl9pPr marL="3543300" marR="0" indent="-3937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50000"/>
        <a:buFontTx/>
        <a:buBlip>
          <a:blip r:embed="rId15"/>
        </a:buBlip>
        <a:defRPr sz="3600" b="0" i="0" u="none" strike="noStrike" cap="none" spc="0" baseline="0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1.jpeg"/><Relationship Id="rId1" Type="http://schemas.openxmlformats.org/officeDocument/2006/relationships/slideLayout" Target="../slideLayouts/slideLayout31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55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67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3.png"/><Relationship Id="rId3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image" Target="../media/image3.png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" descr="Image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2634615" y="906780"/>
            <a:ext cx="7691755" cy="4698365"/>
          </a:xfrm>
          <a:prstGeom prst="rect">
            <a:avLst/>
          </a:prstGeom>
        </p:spPr>
      </p:pic>
      <p:sp>
        <p:nvSpPr>
          <p:cNvPr id="120" name="Continuous integration…"/>
          <p:cNvSpPr txBox="1">
            <a:spLocks noGrp="1"/>
          </p:cNvSpPr>
          <p:nvPr>
            <p:ph type="title"/>
          </p:nvPr>
        </p:nvSpPr>
        <p:spPr>
          <a:xfrm>
            <a:off x="787399" y="5824674"/>
            <a:ext cx="11430001" cy="1662946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402590">
              <a:defRPr sz="5380">
                <a:effectLst>
                  <a:outerShdw blurRad="43815" dist="8763" dir="5400000" rotWithShape="0">
                    <a:srgbClr val="000000">
                      <a:alpha val="30000"/>
                    </a:srgbClr>
                  </a:outerShdw>
                </a:effectLst>
              </a:defRPr>
            </a:pPr>
            <a:r>
              <a:t>Continuous integration </a:t>
            </a:r>
          </a:p>
          <a:p>
            <a:pPr defTabSz="402590">
              <a:defRPr sz="5380">
                <a:effectLst>
                  <a:outerShdw blurRad="43815" dist="8763" dir="5400000" rotWithShape="0">
                    <a:srgbClr val="000000">
                      <a:alpha val="30000"/>
                    </a:srgbClr>
                  </a:outerShdw>
                </a:effectLst>
              </a:defRPr>
            </a:pPr>
            <a:r>
              <a:t>and continuous deployment</a:t>
            </a:r>
          </a:p>
        </p:txBody>
      </p:sp>
      <p:sp>
        <p:nvSpPr>
          <p:cNvPr id="121" name="With Travis"/>
          <p:cNvSpPr txBox="1">
            <a:spLocks noGrp="1"/>
          </p:cNvSpPr>
          <p:nvPr>
            <p:ph type="body" sz="quarter" idx="1"/>
          </p:nvPr>
        </p:nvSpPr>
        <p:spPr>
          <a:xfrm>
            <a:off x="787400" y="7474572"/>
            <a:ext cx="11430000" cy="808769"/>
          </a:xfrm>
          <a:prstGeom prst="rect">
            <a:avLst/>
          </a:prstGeom>
        </p:spPr>
        <p:txBody>
          <a:bodyPr/>
          <a:lstStyle/>
          <a:p>
            <a:r>
              <a:t>With Travis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332470" y="8283575"/>
            <a:ext cx="3884930" cy="65532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sym typeface="Hoefler Text"/>
              </a:rPr>
              <a:t>李翌珺、宋逸凡</a:t>
            </a: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Hoefler Text"/>
              <a:ea typeface="Hoefler Text"/>
              <a:cs typeface="Hoefler Text"/>
              <a:sym typeface="Hoefler Text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Screen Shot 2018-05-22 at 6.00.38 PM.png" descr="Screen Shot 2018-05-22 at 6.00.38 PM.png"/>
          <p:cNvPicPr>
            <a:picLocks noGrp="1"/>
          </p:cNvPicPr>
          <p:nvPr>
            <p:ph type="pic" idx="14"/>
          </p:nvPr>
        </p:nvPicPr>
        <p:blipFill>
          <a:blip r:embed="rId2"/>
          <a:stretch>
            <a:fillRect/>
          </a:stretch>
        </p:blipFill>
        <p:spPr>
          <a:xfrm>
            <a:off x="8429598" y="7190098"/>
            <a:ext cx="3684755" cy="1269700"/>
          </a:xfrm>
          <a:prstGeom prst="rect">
            <a:avLst/>
          </a:prstGeom>
          <a:effectLst/>
        </p:spPr>
      </p:pic>
      <p:sp>
        <p:nvSpPr>
          <p:cNvPr id="148" name="Add an icon to your repo:…"/>
          <p:cNvSpPr txBox="1">
            <a:spLocks noGrp="1"/>
          </p:cNvSpPr>
          <p:nvPr>
            <p:ph type="body" idx="4294967295"/>
          </p:nvPr>
        </p:nvSpPr>
        <p:spPr>
          <a:xfrm>
            <a:off x="1175751" y="1675758"/>
            <a:ext cx="11298307" cy="5715001"/>
          </a:xfrm>
          <a:prstGeom prst="rect">
            <a:avLst/>
          </a:prstGeom>
        </p:spPr>
        <p:txBody>
          <a:bodyPr/>
          <a:lstStyle/>
          <a:p>
            <a:pPr marL="342900" indent="-342900">
              <a:spcBef>
                <a:spcPts val="2800"/>
              </a:spcBef>
              <a:buBlip>
                <a:blip r:embed="rId3"/>
              </a:buBlip>
              <a:defRPr sz="3000"/>
            </a:pPr>
            <a:r>
              <a:t>Add an icon to your repo:</a:t>
            </a:r>
          </a:p>
          <a:p>
            <a:pPr marL="685800" lvl="1" indent="-342900">
              <a:spcBef>
                <a:spcPts val="2800"/>
              </a:spcBef>
              <a:buBlip>
                <a:blip r:embed="rId3"/>
              </a:buBlip>
              <a:defRPr sz="3000"/>
            </a:pPr>
            <a:r>
              <a:rPr>
                <a:solidFill>
                  <a:srgbClr val="444444"/>
                </a:solidFill>
              </a:rPr>
              <a:t>[![Build Status](https:</a:t>
            </a:r>
            <a:r>
              <a:t>//travis-ci.org/</a:t>
            </a:r>
            <a:r>
              <a:rPr u="sng"/>
              <a:t>githubid</a:t>
            </a:r>
            <a:r>
              <a:t>/</a:t>
            </a:r>
            <a:r>
              <a:rPr u="sng"/>
              <a:t>reponame.svg</a:t>
            </a:r>
            <a:r>
              <a:t>?branch=master)](https://travis-ci.org/</a:t>
            </a:r>
            <a:r>
              <a:rPr u="sng"/>
              <a:t>githubid</a:t>
            </a:r>
            <a:r>
              <a:t>/</a:t>
            </a:r>
            <a:r>
              <a:rPr u="sng"/>
              <a:t>reponame</a:t>
            </a:r>
            <a:r>
              <a:t>)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Hands-on practice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Hands-on practice </a:t>
            </a:r>
          </a:p>
          <a:p>
            <a:r>
              <a:t>with Travis</a:t>
            </a:r>
            <a:r>
              <a:rPr lang="en-US"/>
              <a:t>/Github Pages</a:t>
            </a:r>
            <a:endParaRPr lang="en-US">
              <a:ea typeface="宋体" panose="02010600030101010101" pitchFamily="2" charset="-122"/>
            </a:endParaRPr>
          </a:p>
        </p:txBody>
      </p:sp>
      <p:sp>
        <p:nvSpPr>
          <p:cNvPr id="151" name="——-Continuous Deployment"/>
          <p:cNvSpPr txBox="1">
            <a:spLocks noGrp="1"/>
          </p:cNvSpPr>
          <p:nvPr>
            <p:ph type="subTitle" sz="quarter" idx="1"/>
          </p:nvPr>
        </p:nvSpPr>
        <p:spPr>
          <a:xfrm>
            <a:off x="787400" y="5667375"/>
            <a:ext cx="11430000" cy="1447800"/>
          </a:xfrm>
          <a:prstGeom prst="rect">
            <a:avLst/>
          </a:prstGeom>
        </p:spPr>
        <p:txBody>
          <a:bodyPr/>
          <a:lstStyle/>
          <a:p>
            <a:r>
              <a:t>——-</a:t>
            </a:r>
            <a:r>
              <a:rPr b="1"/>
              <a:t>Continuous Deployment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TravisCI-Full-Color.png" descr="TravisCI-Full-Color.png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8177530" y="1334770"/>
            <a:ext cx="2738755" cy="3001010"/>
          </a:xfrm>
          <a:prstGeom prst="rect">
            <a:avLst/>
          </a:prstGeom>
        </p:spPr>
      </p:pic>
      <p:sp>
        <p:nvSpPr>
          <p:cNvPr id="133" name="Prerequisites…"/>
          <p:cNvSpPr txBox="1">
            <a:spLocks noGrp="1"/>
          </p:cNvSpPr>
          <p:nvPr>
            <p:ph type="body" sz="half" idx="1"/>
          </p:nvPr>
        </p:nvSpPr>
        <p:spPr>
          <a:xfrm>
            <a:off x="1446356" y="575310"/>
            <a:ext cx="5584538" cy="571500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b="1"/>
            </a:pPr>
            <a:r>
              <a:t>Prerequisites</a:t>
            </a:r>
          </a:p>
          <a:p>
            <a:pPr lvl="1">
              <a:buBlip>
                <a:blip r:embed="rId3"/>
              </a:buBlip>
            </a:pPr>
            <a:r>
              <a:rPr lang="en-US"/>
              <a:t>Sign in at Travis CI with GitHub</a:t>
            </a:r>
          </a:p>
          <a:p>
            <a:pPr marL="342900" lvl="1" indent="0">
              <a:buNone/>
            </a:pPr>
            <a:endParaRPr lang="en-US">
              <a:solidFill>
                <a:srgbClr val="666666"/>
              </a:solidFill>
            </a:endParaRPr>
          </a:p>
        </p:txBody>
      </p:sp>
      <p:pic>
        <p:nvPicPr>
          <p:cNvPr id="2" name="图片 1" descr="TC2X{MEK`()UFC%R@[~L)RY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0170" y="5177790"/>
            <a:ext cx="10058400" cy="3775075"/>
          </a:xfrm>
          <a:prstGeom prst="rect">
            <a:avLst/>
          </a:prstGeom>
        </p:spPr>
      </p:pic>
      <p:sp>
        <p:nvSpPr>
          <p:cNvPr id="5" name="左箭头 4"/>
          <p:cNvSpPr/>
          <p:nvPr/>
        </p:nvSpPr>
        <p:spPr>
          <a:xfrm rot="19080000">
            <a:off x="10854690" y="4552950"/>
            <a:ext cx="1368425" cy="647700"/>
          </a:xfrm>
          <a:prstGeom prst="leftArrow">
            <a:avLst/>
          </a:prstGeom>
          <a:blipFill rotWithShape="1">
            <a:blip r:embed="rId5"/>
            <a:srcRect/>
            <a:tile tx="0" ty="0" sx="100000" sy="100000" flip="none" algn="tl"/>
          </a:blipFill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oefler Text"/>
              <a:ea typeface="Hoefler Text"/>
              <a:cs typeface="Hoefler Text"/>
              <a:sym typeface="Hoefler Text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TravisCI-Full-Color.png" descr="TravisCI-Full-Color.png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8679815" y="1047750"/>
            <a:ext cx="2738755" cy="3001010"/>
          </a:xfrm>
          <a:prstGeom prst="rect">
            <a:avLst/>
          </a:prstGeom>
        </p:spPr>
      </p:pic>
      <p:sp>
        <p:nvSpPr>
          <p:cNvPr id="133" name="Prerequisites…"/>
          <p:cNvSpPr txBox="1">
            <a:spLocks noGrp="1"/>
          </p:cNvSpPr>
          <p:nvPr>
            <p:ph type="body" sz="half" idx="1"/>
          </p:nvPr>
        </p:nvSpPr>
        <p:spPr>
          <a:xfrm>
            <a:off x="1446356" y="-213995"/>
            <a:ext cx="5584538" cy="571500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b="1"/>
            </a:pPr>
            <a:r>
              <a:t>Prerequisites</a:t>
            </a:r>
          </a:p>
          <a:p>
            <a:pPr lvl="1">
              <a:buBlip>
                <a:blip r:embed="rId3"/>
              </a:buBlip>
            </a:pPr>
            <a:r>
              <a:rPr lang="en-US"/>
              <a:t>Open the trigger of the project.</a:t>
            </a:r>
          </a:p>
          <a:p>
            <a:pPr marL="342900" lvl="1" indent="0">
              <a:buNone/>
            </a:pPr>
            <a:endParaRPr lang="en-US">
              <a:solidFill>
                <a:srgbClr val="666666"/>
              </a:solidFill>
            </a:endParaRPr>
          </a:p>
        </p:txBody>
      </p:sp>
      <p:pic>
        <p:nvPicPr>
          <p:cNvPr id="6" name="图片 5" descr="]P5M[GVLLM{8P@SR{P_IGTH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0" y="4490720"/>
            <a:ext cx="10059035" cy="4304030"/>
          </a:xfrm>
          <a:prstGeom prst="rect">
            <a:avLst/>
          </a:prstGeom>
        </p:spPr>
      </p:pic>
      <p:sp>
        <p:nvSpPr>
          <p:cNvPr id="4" name="左箭头 3"/>
          <p:cNvSpPr/>
          <p:nvPr/>
        </p:nvSpPr>
        <p:spPr>
          <a:xfrm rot="20220000">
            <a:off x="9869805" y="6282690"/>
            <a:ext cx="1584325" cy="720090"/>
          </a:xfrm>
          <a:prstGeom prst="leftArrow">
            <a:avLst/>
          </a:prstGeom>
          <a:blipFill rotWithShape="1">
            <a:blip r:embed="rId5"/>
            <a:srcRect/>
            <a:tile tx="0" ty="0" sx="100000" sy="100000" flip="none" algn="tl"/>
          </a:blipFill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oefler Text"/>
              <a:ea typeface="Hoefler Text"/>
              <a:cs typeface="Hoefler Text"/>
              <a:sym typeface="Hoefler Text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TravisCI-Full-Color.png" descr="TravisCI-Full-Color.png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8679815" y="1047750"/>
            <a:ext cx="2738755" cy="3001010"/>
          </a:xfrm>
          <a:prstGeom prst="rect">
            <a:avLst/>
          </a:prstGeom>
        </p:spPr>
      </p:pic>
      <p:sp>
        <p:nvSpPr>
          <p:cNvPr id="133" name="Prerequisites…"/>
          <p:cNvSpPr txBox="1">
            <a:spLocks noGrp="1"/>
          </p:cNvSpPr>
          <p:nvPr>
            <p:ph type="body" sz="half" idx="1"/>
          </p:nvPr>
        </p:nvSpPr>
        <p:spPr>
          <a:xfrm>
            <a:off x="1446530" y="-213995"/>
            <a:ext cx="6088380" cy="5715000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b="1"/>
            </a:pPr>
            <a:r>
              <a:t>Prerequisites</a:t>
            </a:r>
          </a:p>
          <a:p>
            <a:pPr lvl="1">
              <a:buBlip>
                <a:blip r:embed="rId3"/>
              </a:buBlip>
            </a:pPr>
            <a:r>
              <a:rPr lang="en-US"/>
              <a:t>Get the Personal access tokens git and add it to travis repo's Environment Variables</a:t>
            </a:r>
          </a:p>
        </p:txBody>
      </p:sp>
      <p:pic>
        <p:nvPicPr>
          <p:cNvPr id="2" name="图片 1" descr="QWMVP7LW~_$Q037TG18[4C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295" y="4233545"/>
            <a:ext cx="9590405" cy="3504565"/>
          </a:xfrm>
          <a:prstGeom prst="rect">
            <a:avLst/>
          </a:prstGeom>
        </p:spPr>
      </p:pic>
      <p:pic>
        <p:nvPicPr>
          <p:cNvPr id="3" name="图片 2" descr="7QD49$XN[FX0~GY_$VQ8PXK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6855" y="7738110"/>
            <a:ext cx="9466580" cy="16954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TravisCI-Full-Color.png" descr="TravisCI-Full-Color.png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8679815" y="1047750"/>
            <a:ext cx="2738755" cy="3001010"/>
          </a:xfrm>
          <a:prstGeom prst="rect">
            <a:avLst/>
          </a:prstGeom>
        </p:spPr>
      </p:pic>
      <p:sp>
        <p:nvSpPr>
          <p:cNvPr id="133" name="Prerequisites…"/>
          <p:cNvSpPr txBox="1">
            <a:spLocks noGrp="1"/>
          </p:cNvSpPr>
          <p:nvPr>
            <p:ph type="body" sz="half" idx="1"/>
          </p:nvPr>
        </p:nvSpPr>
        <p:spPr>
          <a:xfrm>
            <a:off x="1446530" y="-213995"/>
            <a:ext cx="6088380" cy="5715000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b="1"/>
            </a:pPr>
            <a:r>
              <a:t>Prerequisites</a:t>
            </a:r>
          </a:p>
          <a:p>
            <a:pPr lvl="1">
              <a:buBlip>
                <a:blip r:embed="rId3"/>
              </a:buBlip>
            </a:pPr>
            <a:r>
              <a:rPr lang="en-US"/>
              <a:t>Get the GitHub Pages Site of the project </a:t>
            </a:r>
          </a:p>
        </p:txBody>
      </p:sp>
      <p:pic>
        <p:nvPicPr>
          <p:cNvPr id="4" name="图片 3" descr="(TJ3R{BPSU84XVGIVRAU9HA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8035" y="4497070"/>
            <a:ext cx="8075930" cy="432371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Enable the repository you want to build…"/>
          <p:cNvSpPr txBox="1">
            <a:spLocks noGrp="1"/>
          </p:cNvSpPr>
          <p:nvPr>
            <p:ph type="body" sz="half" idx="1"/>
          </p:nvPr>
        </p:nvSpPr>
        <p:spPr>
          <a:xfrm>
            <a:off x="1002664" y="1588769"/>
            <a:ext cx="5486401" cy="571500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endParaRPr/>
          </a:p>
          <a:p>
            <a:pPr>
              <a:buBlip>
                <a:blip r:embed="rId2"/>
              </a:buBlip>
            </a:pPr>
            <a:r>
              <a:t>Add a .travis.yml file to your repository to tell Travis what to do. </a:t>
            </a:r>
          </a:p>
          <a:p>
            <a:pPr>
              <a:buBlip>
                <a:blip r:embed="rId2"/>
              </a:buBlip>
            </a:pPr>
            <a:r>
              <a:rPr lang="en-US"/>
              <a:t>Notice: github_token variable need to be assigned with your github's </a:t>
            </a:r>
            <a:r>
              <a:rPr lang="en-US">
                <a:sym typeface="+mn-ea"/>
              </a:rPr>
              <a:t>Personal access token.</a:t>
            </a:r>
          </a:p>
        </p:txBody>
      </p:sp>
      <p:sp>
        <p:nvSpPr>
          <p:cNvPr id="2" name="图片占位符 1"/>
          <p:cNvSpPr>
            <a:spLocks noGrp="1"/>
          </p:cNvSpPr>
          <p:nvPr>
            <p:ph type="pic" idx="13"/>
          </p:nvPr>
        </p:nvSpPr>
        <p:spPr/>
      </p:sp>
      <p:pic>
        <p:nvPicPr>
          <p:cNvPr id="4" name="图片 3" descr="~D%PMUNVLJR{1K(GZ_ATYR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2010" y="2394585"/>
            <a:ext cx="4716145" cy="43624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Enable the repository you want to build…"/>
          <p:cNvSpPr txBox="1">
            <a:spLocks noGrp="1"/>
          </p:cNvSpPr>
          <p:nvPr>
            <p:ph type="body" sz="half" idx="1"/>
          </p:nvPr>
        </p:nvSpPr>
        <p:spPr>
          <a:xfrm>
            <a:off x="715644" y="1588769"/>
            <a:ext cx="5486401" cy="5715001"/>
          </a:xfrm>
          <a:prstGeom prst="rect">
            <a:avLst/>
          </a:prstGeom>
        </p:spPr>
        <p:txBody>
          <a:bodyPr>
            <a:normAutofit fontScale="97500" lnSpcReduction="10000"/>
          </a:bodyPr>
          <a:lstStyle/>
          <a:p>
            <a:pPr marL="0" indent="0">
              <a:buNone/>
            </a:pPr>
            <a:endParaRPr/>
          </a:p>
          <a:p>
            <a:pPr>
              <a:buBlip>
                <a:blip r:embed="rId2"/>
              </a:buBlip>
            </a:pPr>
            <a:r>
              <a:rPr lang="en-US"/>
              <a:t>Make some change to package.json file: </a:t>
            </a:r>
          </a:p>
          <a:p>
            <a:pPr marL="0" indent="0">
              <a:buNone/>
            </a:pPr>
            <a:r>
              <a:rPr lang="en-US"/>
              <a:t>	Add homapage variable with your repo's github pages.</a:t>
            </a:r>
          </a:p>
          <a:p>
            <a:pPr marL="0" indent="0">
              <a:buNone/>
            </a:pPr>
            <a:r>
              <a:rPr lang="en-US">
                <a:sym typeface="+mn-ea"/>
              </a:rPr>
              <a:t>	Add predeploy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deploy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devDependcies variables</a:t>
            </a:r>
          </a:p>
          <a:p>
            <a:pPr>
              <a:buBlip>
                <a:blip r:embed="rId2"/>
              </a:buBlip>
            </a:pPr>
            <a:r>
              <a:rPr lang="en-US"/>
              <a:t>Add</a:t>
            </a:r>
            <a:r>
              <a:t> the file to git, commit and push, to trigger a Travis CI</a:t>
            </a:r>
            <a:r>
              <a:rPr lang="en-US"/>
              <a:t>&amp;CD</a:t>
            </a:r>
            <a:r>
              <a:t> build</a:t>
            </a:r>
          </a:p>
        </p:txBody>
      </p:sp>
      <p:sp>
        <p:nvSpPr>
          <p:cNvPr id="2" name="图片占位符 1"/>
          <p:cNvSpPr>
            <a:spLocks noGrp="1"/>
          </p:cNvSpPr>
          <p:nvPr>
            <p:ph type="pic" idx="13"/>
          </p:nvPr>
        </p:nvSpPr>
        <p:spPr/>
      </p:sp>
      <p:pic>
        <p:nvPicPr>
          <p:cNvPr id="3" name="图片 2" descr="43~V[RGV6EDL~JE1Y$63TFV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045" y="2193925"/>
            <a:ext cx="6397625" cy="56032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652R}[FQL[~[4E~{K~ZL5I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50" y="349250"/>
            <a:ext cx="5118735" cy="3456305"/>
          </a:xfrm>
          <a:prstGeom prst="rect">
            <a:avLst/>
          </a:prstGeom>
        </p:spPr>
      </p:pic>
      <p:pic>
        <p:nvPicPr>
          <p:cNvPr id="3" name="图片 2" descr="PYA%AX7BYQ1)S]E4}U9B]DJ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3215" y="3733800"/>
            <a:ext cx="9828530" cy="2818765"/>
          </a:xfrm>
          <a:prstGeom prst="rect">
            <a:avLst/>
          </a:prstGeom>
        </p:spPr>
      </p:pic>
      <p:pic>
        <p:nvPicPr>
          <p:cNvPr id="5" name="图片 4" descr="@J6U_}U))Z%8}`K{{[(RQ}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7660" y="6436360"/>
            <a:ext cx="9895205" cy="301561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97610" y="1000443"/>
            <a:ext cx="5229860" cy="23171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6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Hoefler Text"/>
                <a:ea typeface="Hoefler Text"/>
                <a:cs typeface="Hoefler Text"/>
                <a:sym typeface="Hoefler Text"/>
              </a:rPr>
              <a:t>After Travis CI finish build, we can view our project at the github pages: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00100" y="889000"/>
            <a:ext cx="11430000" cy="1270000"/>
          </a:xfrm>
        </p:spPr>
        <p:txBody>
          <a:bodyPr>
            <a:normAutofit fontScale="90000"/>
          </a:bodyPr>
          <a:lstStyle/>
          <a:p>
            <a:r>
              <a:rPr lang="en-US" altLang="zh-CN"/>
              <a:t>Conclude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"/>
          </p:nvPr>
        </p:nvSpPr>
        <p:spPr>
          <a:xfrm>
            <a:off x="901065" y="2517775"/>
            <a:ext cx="11430000" cy="5837555"/>
          </a:xfrm>
        </p:spPr>
        <p:txBody>
          <a:bodyPr>
            <a:normAutofit/>
          </a:bodyPr>
          <a:lstStyle/>
          <a:p>
            <a:r>
              <a:rPr lang="en-US" altLang="zh-CN" dirty="0"/>
              <a:t>T</a:t>
            </a:r>
            <a:r>
              <a:rPr lang="zh-CN" altLang="en-US" dirty="0"/>
              <a:t>ravis-ci is </a:t>
            </a:r>
            <a:r>
              <a:rPr lang="en-US" altLang="zh-CN" dirty="0"/>
              <a:t>a free</a:t>
            </a:r>
            <a:r>
              <a:rPr lang="zh-CN" altLang="en-US" dirty="0"/>
              <a:t> cloud service. Private repo </a:t>
            </a:r>
            <a:r>
              <a:rPr lang="en-US" altLang="zh-CN" dirty="0"/>
              <a:t>CI service</a:t>
            </a:r>
            <a:r>
              <a:rPr lang="zh-CN" altLang="en-US" dirty="0"/>
              <a:t> is charging. </a:t>
            </a:r>
            <a:r>
              <a:rPr lang="en-US" altLang="zh-CN" dirty="0"/>
              <a:t>Thus w</a:t>
            </a:r>
            <a:r>
              <a:rPr lang="zh-CN" altLang="en-US" dirty="0"/>
              <a:t>e can choose to build our own CI platform with Jenkins or drone.</a:t>
            </a:r>
          </a:p>
          <a:p>
            <a:endParaRPr lang="zh-CN" altLang="en-US" dirty="0"/>
          </a:p>
          <a:p>
            <a:r>
              <a:rPr lang="zh-CN" altLang="en-US" dirty="0"/>
              <a:t>Similarly, </a:t>
            </a:r>
            <a:r>
              <a:rPr lang="en-US" altLang="zh-CN" dirty="0"/>
              <a:t>our </a:t>
            </a:r>
            <a:r>
              <a:rPr lang="zh-CN" altLang="en-US" dirty="0"/>
              <a:t>CD</a:t>
            </a:r>
            <a:r>
              <a:rPr lang="en-US" altLang="zh-CN" dirty="0"/>
              <a:t> is</a:t>
            </a:r>
            <a:r>
              <a:rPr lang="zh-CN" altLang="en-US" dirty="0"/>
              <a:t> currently deployed on the </a:t>
            </a:r>
            <a:r>
              <a:rPr lang="en-US" altLang="zh-CN" dirty="0" smtClean="0"/>
              <a:t>H</a:t>
            </a:r>
            <a:r>
              <a:rPr lang="zh-CN" altLang="en-US" dirty="0" smtClean="0"/>
              <a:t>eroku </a:t>
            </a:r>
            <a:r>
              <a:rPr lang="zh-CN" altLang="en-US" dirty="0"/>
              <a:t>server </a:t>
            </a:r>
            <a:r>
              <a:rPr lang="en-US" altLang="zh-CN" dirty="0"/>
              <a:t>or </a:t>
            </a:r>
            <a:r>
              <a:rPr lang="en-US" altLang="zh-CN" dirty="0" err="1"/>
              <a:t>github</a:t>
            </a:r>
            <a:r>
              <a:rPr lang="en-US" altLang="zh-CN" dirty="0"/>
              <a:t> pages</a:t>
            </a:r>
            <a:r>
              <a:rPr lang="zh-CN" altLang="en-US" dirty="0"/>
              <a:t>. In actual production, </a:t>
            </a:r>
            <a:r>
              <a:rPr lang="en-US" altLang="zh-CN" dirty="0"/>
              <a:t>we should use </a:t>
            </a:r>
            <a:r>
              <a:rPr lang="zh-CN" altLang="en-US" dirty="0"/>
              <a:t>puppet or </a:t>
            </a:r>
            <a:r>
              <a:rPr lang="en-US" altLang="zh-CN" dirty="0"/>
              <a:t>some</a:t>
            </a:r>
            <a:r>
              <a:rPr lang="zh-CN" altLang="en-US" dirty="0"/>
              <a:t> other tools </a:t>
            </a:r>
            <a:r>
              <a:rPr lang="en-US" altLang="zh-CN" dirty="0"/>
              <a:t>to</a:t>
            </a:r>
            <a:r>
              <a:rPr lang="zh-CN" altLang="en-US" dirty="0"/>
              <a:t> deploy </a:t>
            </a:r>
            <a:r>
              <a:rPr lang="en-US" altLang="zh-CN" dirty="0"/>
              <a:t>the project</a:t>
            </a:r>
            <a:r>
              <a:rPr lang="zh-CN" altLang="en-US" dirty="0"/>
              <a:t> on </a:t>
            </a:r>
            <a:r>
              <a:rPr lang="en-US" altLang="zh-CN" dirty="0"/>
              <a:t>our own</a:t>
            </a:r>
            <a:r>
              <a:rPr lang="zh-CN" altLang="en-US" dirty="0"/>
              <a:t> server.</a:t>
            </a:r>
          </a:p>
          <a:p>
            <a:endParaRPr lang="zh-CN" altLang="en-US"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at is CI/C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CI/CD?</a:t>
            </a:r>
          </a:p>
        </p:txBody>
      </p:sp>
      <p:sp>
        <p:nvSpPr>
          <p:cNvPr id="124" name="Continuous Integration is the practice of integrating code into a shared repository and building/testing each change automatically, as early as possible - usually several times a day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1950" indent="-361950" defTabSz="537210">
              <a:spcBef>
                <a:spcPts val="3300"/>
              </a:spcBef>
              <a:buBlip>
                <a:blip r:embed="rId2"/>
              </a:buBlip>
              <a:defRPr sz="3310"/>
            </a:pPr>
            <a:r>
              <a:rPr b="1"/>
              <a:t>Continuous Integration</a:t>
            </a:r>
            <a:r>
              <a:t> is the practice of integrating code into a shared repository and building/testing each change automatically, as early as possible - usually several times a day.</a:t>
            </a:r>
          </a:p>
          <a:p>
            <a:pPr marL="361950" indent="-361950" defTabSz="537210">
              <a:spcBef>
                <a:spcPts val="3300"/>
              </a:spcBef>
              <a:buBlip>
                <a:blip r:embed="rId2"/>
              </a:buBlip>
              <a:defRPr sz="3310"/>
            </a:pPr>
            <a:r>
              <a:rPr b="1"/>
              <a:t>Continuous Delivery</a:t>
            </a:r>
            <a:r>
              <a:t> adds that the software can be released to production at any time, often by automatically pushing changes to a staging system.</a:t>
            </a:r>
          </a:p>
          <a:p>
            <a:pPr marL="361950" indent="-361950" defTabSz="537210">
              <a:spcBef>
                <a:spcPts val="3300"/>
              </a:spcBef>
              <a:buBlip>
                <a:blip r:embed="rId2"/>
              </a:buBlip>
              <a:defRPr sz="3310"/>
            </a:pPr>
            <a:r>
              <a:rPr b="1"/>
              <a:t>Continuous Deployment</a:t>
            </a:r>
            <a:r>
              <a:t> goes further and pushes changes to production automatically.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787400" y="3695065"/>
            <a:ext cx="11430000" cy="1270000"/>
          </a:xfrm>
        </p:spPr>
        <p:txBody>
          <a:bodyPr>
            <a:normAutofit fontScale="90000"/>
          </a:bodyPr>
          <a:lstStyle/>
          <a:p>
            <a:r>
              <a:rPr lang="en-US" altLang="zh-CN"/>
              <a:t>Thanks</a:t>
            </a:r>
            <a:r>
              <a:rPr lang="zh-CN" altLang="en-US">
                <a:ea typeface="宋体" panose="02010600030101010101" pitchFamily="2" charset="-122"/>
              </a:rPr>
              <a:t>！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Hot CI/CD too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Hot CI/CD tools</a:t>
            </a:r>
          </a:p>
        </p:txBody>
      </p:sp>
      <p:sp>
        <p:nvSpPr>
          <p:cNvPr id="127" name="Jenkin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571500"/>
          <a:lstStyle/>
          <a:p>
            <a:pPr marL="307340" indent="-307340" defTabSz="455295">
              <a:spcBef>
                <a:spcPts val="2800"/>
              </a:spcBef>
              <a:buBlip>
                <a:blip r:embed="rId2"/>
              </a:buBlip>
              <a:defRPr sz="2805"/>
            </a:pPr>
            <a:r>
              <a:rPr b="1" dirty="0"/>
              <a:t>Jenkins</a:t>
            </a:r>
          </a:p>
          <a:p>
            <a:pPr marL="307340" indent="-307340" defTabSz="455295">
              <a:spcBef>
                <a:spcPts val="2800"/>
              </a:spcBef>
              <a:buBlip>
                <a:blip r:embed="rId2"/>
              </a:buBlip>
              <a:defRPr sz="2805"/>
            </a:pPr>
            <a:r>
              <a:rPr b="1" dirty="0"/>
              <a:t>ElectricFlow</a:t>
            </a:r>
          </a:p>
          <a:p>
            <a:pPr marL="307340" indent="-307340" defTabSz="455295">
              <a:spcBef>
                <a:spcPts val="2800"/>
              </a:spcBef>
              <a:buBlip>
                <a:blip r:embed="rId2"/>
              </a:buBlip>
              <a:defRPr sz="2805"/>
            </a:pPr>
            <a:r>
              <a:rPr b="1" dirty="0"/>
              <a:t>Octopus Deploy</a:t>
            </a:r>
          </a:p>
          <a:p>
            <a:pPr marL="307340" indent="-307340" defTabSz="455295">
              <a:spcBef>
                <a:spcPts val="2800"/>
              </a:spcBef>
              <a:buBlip>
                <a:blip r:embed="rId2"/>
              </a:buBlip>
              <a:defRPr sz="2805"/>
            </a:pPr>
            <a:r>
              <a:rPr b="1" dirty="0"/>
              <a:t>DeployBot</a:t>
            </a:r>
          </a:p>
          <a:p>
            <a:pPr marL="307340" indent="-307340" defTabSz="455295">
              <a:spcBef>
                <a:spcPts val="2800"/>
              </a:spcBef>
              <a:buBlip>
                <a:blip r:embed="rId2"/>
              </a:buBlip>
              <a:defRPr sz="2805"/>
            </a:pPr>
            <a:r>
              <a:rPr b="1" dirty="0"/>
              <a:t>TeamCity</a:t>
            </a:r>
          </a:p>
          <a:p>
            <a:pPr marL="307340" indent="-307340" defTabSz="455295">
              <a:spcBef>
                <a:spcPts val="2800"/>
              </a:spcBef>
              <a:buBlip>
                <a:blip r:embed="rId2"/>
              </a:buBlip>
              <a:defRPr sz="2805"/>
            </a:pPr>
            <a:r>
              <a:rPr b="1" dirty="0" smtClean="0"/>
              <a:t>CircleCI</a:t>
            </a:r>
            <a:endParaRPr lang="en-US" b="1" dirty="0"/>
          </a:p>
          <a:p>
            <a:pPr marL="307340" indent="-307340" defTabSz="455295">
              <a:spcBef>
                <a:spcPts val="2800"/>
              </a:spcBef>
              <a:buBlip>
                <a:blip r:embed="rId2"/>
              </a:buBlip>
              <a:defRPr sz="2805"/>
            </a:pPr>
            <a:r>
              <a:rPr lang="mr-IN" b="1" dirty="0" smtClean="0"/>
              <a:t>…</a:t>
            </a:r>
            <a:endParaRPr b="1" dirty="0"/>
          </a:p>
          <a:p>
            <a:pPr marL="307340" indent="-307340" defTabSz="455295">
              <a:spcBef>
                <a:spcPts val="2800"/>
              </a:spcBef>
              <a:buBlip>
                <a:blip r:embed="rId2"/>
              </a:buBlip>
              <a:defRPr sz="2805"/>
            </a:pPr>
            <a:r>
              <a:rPr b="1" dirty="0"/>
              <a:t>Source: &lt;&lt;21 Automated Deployment Tools You Should Know&gt;&gt; from DevOps Zone-Opinion  Mar. 15, 17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Hands-on practice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Hands-on practice </a:t>
            </a:r>
          </a:p>
          <a:p>
            <a:r>
              <a:t>with Travis</a:t>
            </a:r>
          </a:p>
        </p:txBody>
      </p:sp>
      <p:sp>
        <p:nvSpPr>
          <p:cNvPr id="130" name="——-Continuous Integration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——-</a:t>
            </a:r>
            <a:r>
              <a:rPr b="1"/>
              <a:t>Continuous Integration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TravisCI-Full-Color.png" descr="TravisCI-Full-Color.png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241314" y="2019299"/>
            <a:ext cx="5356144" cy="5715002"/>
          </a:xfrm>
          <a:prstGeom prst="rect">
            <a:avLst/>
          </a:prstGeom>
        </p:spPr>
      </p:pic>
      <p:sp>
        <p:nvSpPr>
          <p:cNvPr id="133" name="Prerequisites…"/>
          <p:cNvSpPr txBox="1">
            <a:spLocks noGrp="1"/>
          </p:cNvSpPr>
          <p:nvPr>
            <p:ph type="body" sz="half" idx="1"/>
          </p:nvPr>
        </p:nvSpPr>
        <p:spPr>
          <a:xfrm>
            <a:off x="738331" y="2019300"/>
            <a:ext cx="5584538" cy="571500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b="1"/>
            </a:pPr>
            <a:r>
              <a:t>Prerequisites</a:t>
            </a:r>
          </a:p>
          <a:p>
            <a:pPr lvl="1">
              <a:buBlip>
                <a:blip r:embed="rId3"/>
              </a:buBlip>
            </a:pPr>
            <a:r>
              <a:t>GitHub login</a:t>
            </a:r>
          </a:p>
          <a:p>
            <a:pPr lvl="1">
              <a:buBlip>
                <a:blip r:embed="rId3"/>
              </a:buBlip>
            </a:pPr>
            <a:r>
              <a:rPr>
                <a:solidFill>
                  <a:srgbClr val="666666"/>
                </a:solidFill>
              </a:rPr>
              <a:t>Project </a:t>
            </a:r>
            <a:r>
              <a:t>hosted as a repository</a:t>
            </a:r>
            <a:r>
              <a:rPr>
                <a:solidFill>
                  <a:srgbClr val="666666"/>
                </a:solidFill>
              </a:rPr>
              <a:t> on GitHub</a:t>
            </a:r>
          </a:p>
          <a:p>
            <a:pPr lvl="1">
              <a:buBlip>
                <a:blip r:embed="rId3"/>
              </a:buBlip>
            </a:pPr>
            <a:r>
              <a:rPr>
                <a:solidFill>
                  <a:srgbClr val="666666"/>
                </a:solidFill>
              </a:rPr>
              <a:t>Working code in your project</a:t>
            </a:r>
          </a:p>
          <a:p>
            <a:pPr lvl="1">
              <a:buBlip>
                <a:blip r:embed="rId3"/>
              </a:buBlip>
            </a:pPr>
            <a:r>
              <a:rPr>
                <a:solidFill>
                  <a:srgbClr val="666666"/>
                </a:solidFill>
              </a:rPr>
              <a:t>Working build or test script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Enable the repository you want to build…"/>
          <p:cNvSpPr txBox="1">
            <a:spLocks noGrp="1"/>
          </p:cNvSpPr>
          <p:nvPr>
            <p:ph type="body" sz="half" idx="1"/>
          </p:nvPr>
        </p:nvSpPr>
        <p:spPr>
          <a:xfrm>
            <a:off x="787399" y="2019299"/>
            <a:ext cx="5486401" cy="571500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Enable the repository you want to build</a:t>
            </a:r>
          </a:p>
          <a:p>
            <a:pPr>
              <a:buBlip>
                <a:blip r:embed="rId2"/>
              </a:buBlip>
            </a:pPr>
            <a:r>
              <a:rPr dirty="0"/>
              <a:t>Add a .travis.yml file to your repository to tell Travis CI what to do. </a:t>
            </a:r>
          </a:p>
          <a:p>
            <a:pPr>
              <a:buBlip>
                <a:blip r:embed="rId2"/>
              </a:buBlip>
            </a:pPr>
            <a:r>
              <a:rPr dirty="0"/>
              <a:t>Add the .travis.yml file to git, commit and push, to trigger a Travis CI build</a:t>
            </a:r>
          </a:p>
          <a:p>
            <a:pPr>
              <a:buBlip>
                <a:blip r:embed="rId2"/>
              </a:buBlip>
            </a:pPr>
            <a:r>
              <a:rPr dirty="0"/>
              <a:t>Make some changes to code</a:t>
            </a:r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" r="301"/>
          <a:stretch>
            <a:fillRect/>
          </a:stretch>
        </p:blipFill>
        <p:spPr>
          <a:xfrm>
            <a:off x="7722754" y="2425700"/>
            <a:ext cx="3987347" cy="5308600"/>
          </a:xfr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Screen Shot 2018-05-22 at 5.57.12 PM.png" descr="Screen Shot 2018-05-22 at 5.57.12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080587"/>
            <a:ext cx="13004801" cy="5592426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ecurity Issu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Security Issues </a:t>
            </a:r>
          </a:p>
        </p:txBody>
      </p:sp>
      <p:sp>
        <p:nvSpPr>
          <p:cNvPr id="141" name="Github_token configur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Github_token configuration</a:t>
            </a:r>
          </a:p>
          <a:p>
            <a:pPr lvl="1">
              <a:buBlip>
                <a:blip r:embed="rId2"/>
              </a:buBlip>
            </a:pPr>
            <a:r>
              <a:t>Github settings &gt; developer settings &gt; personal access tokens &gt; generate new token</a:t>
            </a:r>
          </a:p>
          <a:p>
            <a:pPr lvl="1">
              <a:buBlip>
                <a:blip r:embed="rId2"/>
              </a:buBlip>
            </a:pPr>
            <a:r>
              <a:t>TravisCI settings &gt; environmental variables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4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96" y="526987"/>
            <a:ext cx="12136808" cy="8699626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armony">
  <a:themeElements>
    <a:clrScheme name="Harmony">
      <a:dk1>
        <a:srgbClr val="5E5E5E"/>
      </a:dk1>
      <a:lt1>
        <a:srgbClr val="5E0033"/>
      </a:lt1>
      <a:dk2>
        <a:srgbClr val="565F5F"/>
      </a:dk2>
      <a:lt2>
        <a:srgbClr val="C2CBCA"/>
      </a:lt2>
      <a:accent1>
        <a:srgbClr val="87AEC1"/>
      </a:accent1>
      <a:accent2>
        <a:srgbClr val="D6BB9E"/>
      </a:accent2>
      <a:accent3>
        <a:srgbClr val="CC7A69"/>
      </a:accent3>
      <a:accent4>
        <a:srgbClr val="EAAB5C"/>
      </a:accent4>
      <a:accent5>
        <a:srgbClr val="98C8C6"/>
      </a:accent5>
      <a:accent6>
        <a:srgbClr val="C3CD8B"/>
      </a:accent6>
      <a:hlink>
        <a:srgbClr val="0000FF"/>
      </a:hlink>
      <a:folHlink>
        <a:srgbClr val="FF00FF"/>
      </a:folHlink>
    </a:clrScheme>
    <a:fontScheme name="Harmony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Harmon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38100" cap="flat">
          <a:solidFill>
            <a:schemeClr val="accent5">
              <a:hueOff val="85969"/>
              <a:satOff val="-7807"/>
              <a:lumOff val="-38951"/>
            </a:schemeClr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Harmony">
  <a:themeElements>
    <a:clrScheme name="Harmony">
      <a:dk1>
        <a:srgbClr val="5E5E5E"/>
      </a:dk1>
      <a:lt1>
        <a:srgbClr val="5E0033"/>
      </a:lt1>
      <a:dk2>
        <a:srgbClr val="565F5F"/>
      </a:dk2>
      <a:lt2>
        <a:srgbClr val="C2CBCA"/>
      </a:lt2>
      <a:accent1>
        <a:srgbClr val="87AEC1"/>
      </a:accent1>
      <a:accent2>
        <a:srgbClr val="D6BB9E"/>
      </a:accent2>
      <a:accent3>
        <a:srgbClr val="CC7A69"/>
      </a:accent3>
      <a:accent4>
        <a:srgbClr val="EAAB5C"/>
      </a:accent4>
      <a:accent5>
        <a:srgbClr val="98C8C6"/>
      </a:accent5>
      <a:accent6>
        <a:srgbClr val="C3CD8B"/>
      </a:accent6>
      <a:hlink>
        <a:srgbClr val="0000FF"/>
      </a:hlink>
      <a:folHlink>
        <a:srgbClr val="FF00FF"/>
      </a:folHlink>
    </a:clrScheme>
    <a:fontScheme name="Harmony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Harmon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38100" cap="flat">
          <a:solidFill>
            <a:schemeClr val="accent5">
              <a:hueOff val="85969"/>
              <a:satOff val="-7806"/>
              <a:lumOff val="-38950"/>
            </a:schemeClr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Harmony">
  <a:themeElements>
    <a:clrScheme name="Harmony">
      <a:dk1>
        <a:srgbClr val="5E5E5E"/>
      </a:dk1>
      <a:lt1>
        <a:srgbClr val="5E0033"/>
      </a:lt1>
      <a:dk2>
        <a:srgbClr val="565F5F"/>
      </a:dk2>
      <a:lt2>
        <a:srgbClr val="C2CBCA"/>
      </a:lt2>
      <a:accent1>
        <a:srgbClr val="87AEC1"/>
      </a:accent1>
      <a:accent2>
        <a:srgbClr val="D6BB9E"/>
      </a:accent2>
      <a:accent3>
        <a:srgbClr val="CC7A69"/>
      </a:accent3>
      <a:accent4>
        <a:srgbClr val="EAAB5C"/>
      </a:accent4>
      <a:accent5>
        <a:srgbClr val="98C8C6"/>
      </a:accent5>
      <a:accent6>
        <a:srgbClr val="C3CD8B"/>
      </a:accent6>
      <a:hlink>
        <a:srgbClr val="0000FF"/>
      </a:hlink>
      <a:folHlink>
        <a:srgbClr val="FF00FF"/>
      </a:folHlink>
    </a:clrScheme>
    <a:fontScheme name="Harmony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Harmon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38100" cap="flat">
          <a:solidFill>
            <a:schemeClr val="accent5">
              <a:hueOff val="85969"/>
              <a:satOff val="-7805"/>
              <a:lumOff val="-38949"/>
            </a:schemeClr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Harmony">
  <a:themeElements>
    <a:clrScheme name="Harmony">
      <a:dk1>
        <a:srgbClr val="5E5E5E"/>
      </a:dk1>
      <a:lt1>
        <a:srgbClr val="5E0033"/>
      </a:lt1>
      <a:dk2>
        <a:srgbClr val="565F5F"/>
      </a:dk2>
      <a:lt2>
        <a:srgbClr val="C2CBCA"/>
      </a:lt2>
      <a:accent1>
        <a:srgbClr val="87AEC1"/>
      </a:accent1>
      <a:accent2>
        <a:srgbClr val="D6BB9E"/>
      </a:accent2>
      <a:accent3>
        <a:srgbClr val="CC7A69"/>
      </a:accent3>
      <a:accent4>
        <a:srgbClr val="EAAB5C"/>
      </a:accent4>
      <a:accent5>
        <a:srgbClr val="98C8C6"/>
      </a:accent5>
      <a:accent6>
        <a:srgbClr val="C3CD8B"/>
      </a:accent6>
      <a:hlink>
        <a:srgbClr val="0000FF"/>
      </a:hlink>
      <a:folHlink>
        <a:srgbClr val="FF00FF"/>
      </a:folHlink>
    </a:clrScheme>
    <a:fontScheme name="Harmony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Harmon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38100" cap="flat">
          <a:solidFill>
            <a:schemeClr val="accent5">
              <a:hueOff val="85969"/>
              <a:satOff val="-7805"/>
              <a:lumOff val="-38949"/>
            </a:schemeClr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Harmony">
  <a:themeElements>
    <a:clrScheme name="Harmony">
      <a:dk1>
        <a:srgbClr val="5E5E5E"/>
      </a:dk1>
      <a:lt1>
        <a:srgbClr val="5E0033"/>
      </a:lt1>
      <a:dk2>
        <a:srgbClr val="565F5F"/>
      </a:dk2>
      <a:lt2>
        <a:srgbClr val="C2CBCA"/>
      </a:lt2>
      <a:accent1>
        <a:srgbClr val="87AEC1"/>
      </a:accent1>
      <a:accent2>
        <a:srgbClr val="D6BB9E"/>
      </a:accent2>
      <a:accent3>
        <a:srgbClr val="CC7A69"/>
      </a:accent3>
      <a:accent4>
        <a:srgbClr val="EAAB5C"/>
      </a:accent4>
      <a:accent5>
        <a:srgbClr val="98C8C6"/>
      </a:accent5>
      <a:accent6>
        <a:srgbClr val="C3CD8B"/>
      </a:accent6>
      <a:hlink>
        <a:srgbClr val="0000FF"/>
      </a:hlink>
      <a:folHlink>
        <a:srgbClr val="FF00FF"/>
      </a:folHlink>
    </a:clrScheme>
    <a:fontScheme name="Harmony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Harmon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38100" cap="flat">
          <a:solidFill>
            <a:schemeClr val="accent5">
              <a:hueOff val="85969"/>
              <a:satOff val="-7804"/>
              <a:lumOff val="-38948"/>
            </a:schemeClr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Harmony">
  <a:themeElements>
    <a:clrScheme name="Harmony">
      <a:dk1>
        <a:srgbClr val="5E5E5E"/>
      </a:dk1>
      <a:lt1>
        <a:srgbClr val="5E0033"/>
      </a:lt1>
      <a:dk2>
        <a:srgbClr val="565F5F"/>
      </a:dk2>
      <a:lt2>
        <a:srgbClr val="C2CBCA"/>
      </a:lt2>
      <a:accent1>
        <a:srgbClr val="87AEC1"/>
      </a:accent1>
      <a:accent2>
        <a:srgbClr val="D6BB9E"/>
      </a:accent2>
      <a:accent3>
        <a:srgbClr val="CC7A69"/>
      </a:accent3>
      <a:accent4>
        <a:srgbClr val="EAAB5C"/>
      </a:accent4>
      <a:accent5>
        <a:srgbClr val="98C8C6"/>
      </a:accent5>
      <a:accent6>
        <a:srgbClr val="C3CD8B"/>
      </a:accent6>
      <a:hlink>
        <a:srgbClr val="0000FF"/>
      </a:hlink>
      <a:folHlink>
        <a:srgbClr val="FF00FF"/>
      </a:folHlink>
    </a:clrScheme>
    <a:fontScheme name="Harmony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Harmon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38100" cap="flat">
          <a:solidFill>
            <a:schemeClr val="accent5">
              <a:hueOff val="85969"/>
              <a:satOff val="-7803"/>
              <a:lumOff val="-38947"/>
            </a:schemeClr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Harmony">
  <a:themeElements>
    <a:clrScheme name="Harmony">
      <a:dk1>
        <a:srgbClr val="000000"/>
      </a:dk1>
      <a:lt1>
        <a:srgbClr val="FFFFFF"/>
      </a:lt1>
      <a:dk2>
        <a:srgbClr val="565F5F"/>
      </a:dk2>
      <a:lt2>
        <a:srgbClr val="C2CBCA"/>
      </a:lt2>
      <a:accent1>
        <a:srgbClr val="87AEC1"/>
      </a:accent1>
      <a:accent2>
        <a:srgbClr val="D6BB9E"/>
      </a:accent2>
      <a:accent3>
        <a:srgbClr val="CC7A69"/>
      </a:accent3>
      <a:accent4>
        <a:srgbClr val="EAAB5C"/>
      </a:accent4>
      <a:accent5>
        <a:srgbClr val="98C8C6"/>
      </a:accent5>
      <a:accent6>
        <a:srgbClr val="C3CD8B"/>
      </a:accent6>
      <a:hlink>
        <a:srgbClr val="0000FF"/>
      </a:hlink>
      <a:folHlink>
        <a:srgbClr val="FF00FF"/>
      </a:folHlink>
    </a:clrScheme>
    <a:fontScheme name="Harmony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Harmon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38100" cap="flat">
          <a:solidFill>
            <a:schemeClr val="accent5">
              <a:hueOff val="85969"/>
              <a:satOff val="-7807"/>
              <a:lumOff val="-38951"/>
            </a:schemeClr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346</Words>
  <Application>Microsoft Macintosh PowerPoint</Application>
  <PresentationFormat>Custom</PresentationFormat>
  <Paragraphs>60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Baskerville</vt:lpstr>
      <vt:lpstr>Helvetica Neue</vt:lpstr>
      <vt:lpstr>Hoefler Text</vt:lpstr>
      <vt:lpstr>宋体</vt:lpstr>
      <vt:lpstr>Harmony</vt:lpstr>
      <vt:lpstr>1_Harmony</vt:lpstr>
      <vt:lpstr>2_Harmony</vt:lpstr>
      <vt:lpstr>3_Harmony</vt:lpstr>
      <vt:lpstr>4_Harmony</vt:lpstr>
      <vt:lpstr>5_Harmony</vt:lpstr>
      <vt:lpstr>Continuous integration  and continuous deployment</vt:lpstr>
      <vt:lpstr>What is CI/CD?</vt:lpstr>
      <vt:lpstr>Hot CI/CD tools</vt:lpstr>
      <vt:lpstr>Hands-on practice  with Travis</vt:lpstr>
      <vt:lpstr>PowerPoint Presentation</vt:lpstr>
      <vt:lpstr>PowerPoint Presentation</vt:lpstr>
      <vt:lpstr>PowerPoint Presentation</vt:lpstr>
      <vt:lpstr>Security Issues </vt:lpstr>
      <vt:lpstr>PowerPoint Presentation</vt:lpstr>
      <vt:lpstr>PowerPoint Presentation</vt:lpstr>
      <vt:lpstr>Hands-on practice  with Travis/Github Pages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Conclude</vt:lpstr>
      <vt:lpstr>Thanks！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Continuous integration _x000d_and continuous deployment</dc:title>
  <dc:creator/>
  <cp:lastModifiedBy>Darlene Lee</cp:lastModifiedBy>
  <cp:revision>7</cp:revision>
  <dcterms:created xsi:type="dcterms:W3CDTF">2018-05-22T11:05:00Z</dcterms:created>
  <dcterms:modified xsi:type="dcterms:W3CDTF">2018-05-22T12:21:45Z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2052-10.1.0.7346</vt:lpwstr>
  </property>
</Properties>
</file>